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0"/>
  </p:notes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8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99" r:id="rId31"/>
    <p:sldId id="279" r:id="rId32"/>
    <p:sldId id="280" r:id="rId33"/>
    <p:sldId id="281" r:id="rId34"/>
    <p:sldId id="282" r:id="rId35"/>
    <p:sldId id="300" r:id="rId36"/>
    <p:sldId id="284" r:id="rId37"/>
    <p:sldId id="301" r:id="rId38"/>
    <p:sldId id="285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F6319-0210-4BF7-B1ED-EFA242F8C8F3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D5CC1-D1F9-4FE6-B83A-8718EC99C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2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E9BC-FF59-4808-BB5F-404BB5A1D990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15AD-78D7-412A-961A-CC025B3B8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E9BC-FF59-4808-BB5F-404BB5A1D990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15AD-78D7-412A-961A-CC025B3B8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E9BC-FF59-4808-BB5F-404BB5A1D990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15AD-78D7-412A-961A-CC025B3B81A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E9BC-FF59-4808-BB5F-404BB5A1D990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15AD-78D7-412A-961A-CC025B3B81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xmlns:mc="http://schemas.openxmlformats.org/markup-compatibility/2006" xmlns:a14="http://schemas.microsoft.com/office/drawing/2010/main" val="FFFFFF" mc:Ignorable="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xmlns:mc="http://schemas.openxmlformats.org/markup-compatibility/2006" xmlns:a14="http://schemas.microsoft.com/office/drawing/2010/main" val="FFFFFF" mc:Ignorable="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E9BC-FF59-4808-BB5F-404BB5A1D990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15AD-78D7-412A-961A-CC025B3B8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E9BC-FF59-4808-BB5F-404BB5A1D990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15AD-78D7-412A-961A-CC025B3B81A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E9BC-FF59-4808-BB5F-404BB5A1D990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15AD-78D7-412A-961A-CC025B3B8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E9BC-FF59-4808-BB5F-404BB5A1D990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15AD-78D7-412A-961A-CC025B3B8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E9BC-FF59-4808-BB5F-404BB5A1D990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15AD-78D7-412A-961A-CC025B3B81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E9BC-FF59-4808-BB5F-404BB5A1D990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15AD-78D7-412A-961A-CC025B3B81A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E9BC-FF59-4808-BB5F-404BB5A1D990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15AD-78D7-412A-961A-CC025B3B81A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A8FE9BC-FF59-4808-BB5F-404BB5A1D990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50215AD-78D7-412A-961A-CC025B3B81A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xmlns:mc="http://schemas.openxmlformats.org/markup-compatibility/2006" xmlns:a14="http://schemas.microsoft.com/office/drawing/2010/main" val="FFFFFF" mc:Ignorable="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2615604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tr-TR" dirty="0" smtClean="0"/>
              <a:t>TriUlti </a:t>
            </a:r>
            <a:r>
              <a:rPr lang="tr-TR" dirty="0" err="1" smtClean="0"/>
              <a:t>Senior</a:t>
            </a:r>
            <a:r>
              <a:rPr lang="tr-TR" dirty="0" smtClean="0"/>
              <a:t> Project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iFlowEdit</a:t>
            </a:r>
            <a:r>
              <a:rPr lang="en-US" b="1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sz="3600" dirty="0"/>
              <a:t>HTML5 Canvas Workflow Diagram </a:t>
            </a:r>
            <a:r>
              <a:rPr lang="en-US" sz="3600" dirty="0" smtClean="0"/>
              <a:t>Editor</a:t>
            </a:r>
            <a:endParaRPr lang="en-US" sz="36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2881347" y="3573016"/>
            <a:ext cx="32242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dirty="0" err="1" smtClean="0">
                <a:solidFill>
                  <a:schemeClr val="bg1"/>
                </a:solidFill>
              </a:rPr>
              <a:t>Sponsored</a:t>
            </a:r>
            <a:endParaRPr lang="tr-TR" sz="2400" dirty="0">
              <a:solidFill>
                <a:schemeClr val="bg1"/>
              </a:solidFill>
            </a:endParaRPr>
          </a:p>
          <a:p>
            <a:pPr algn="ctr"/>
            <a:r>
              <a:rPr lang="tr-TR" sz="2400" dirty="0" err="1" smtClean="0">
                <a:solidFill>
                  <a:schemeClr val="bg1"/>
                </a:solidFill>
              </a:rPr>
              <a:t>By</a:t>
            </a:r>
            <a:endParaRPr lang="tr-TR" sz="2400" dirty="0" smtClean="0">
              <a:solidFill>
                <a:schemeClr val="bg1"/>
              </a:solidFill>
            </a:endParaRPr>
          </a:p>
          <a:p>
            <a:pPr algn="ctr"/>
            <a:r>
              <a:rPr lang="tr-TR" sz="2400" dirty="0" err="1" smtClean="0">
                <a:solidFill>
                  <a:schemeClr val="bg1"/>
                </a:solidFill>
              </a:rPr>
              <a:t>iNNOVA</a:t>
            </a:r>
            <a:r>
              <a:rPr lang="tr-TR" sz="2400" dirty="0" smtClean="0">
                <a:solidFill>
                  <a:schemeClr val="bg1"/>
                </a:solidFill>
              </a:rPr>
              <a:t> IT Solution </a:t>
            </a:r>
            <a:r>
              <a:rPr lang="tr-TR" sz="2400" dirty="0" err="1" smtClean="0">
                <a:solidFill>
                  <a:schemeClr val="bg1"/>
                </a:solidFill>
              </a:rPr>
              <a:t>Inc</a:t>
            </a:r>
            <a:r>
              <a:rPr lang="tr-TR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735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require</a:t>
            </a:r>
            <a:r>
              <a:rPr lang="tr-TR" dirty="0" smtClean="0"/>
              <a:t> </a:t>
            </a:r>
            <a:r>
              <a:rPr lang="tr-TR" dirty="0" err="1" smtClean="0"/>
              <a:t>additional</a:t>
            </a:r>
            <a:r>
              <a:rPr lang="tr-TR" dirty="0" smtClean="0"/>
              <a:t> </a:t>
            </a:r>
            <a:r>
              <a:rPr lang="tr-TR" dirty="0" err="1" smtClean="0"/>
              <a:t>plugins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Compatible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browsers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Supported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mobile </a:t>
            </a:r>
            <a:r>
              <a:rPr lang="tr-TR" dirty="0" err="1" smtClean="0"/>
              <a:t>devices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faster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Why</a:t>
            </a:r>
            <a:r>
              <a:rPr lang="tr-TR" dirty="0" smtClean="0"/>
              <a:t> HTML5?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644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Introduction</a:t>
            </a:r>
            <a:r>
              <a:rPr lang="tr-TR" dirty="0"/>
              <a:t> of Team</a:t>
            </a:r>
          </a:p>
          <a:p>
            <a:r>
              <a:rPr lang="tr-TR" dirty="0"/>
              <a:t>Problem Definition</a:t>
            </a:r>
          </a:p>
          <a:p>
            <a:r>
              <a:rPr lang="en-US" dirty="0"/>
              <a:t>Our</a:t>
            </a:r>
            <a:r>
              <a:rPr lang="tr-TR" dirty="0"/>
              <a:t> </a:t>
            </a:r>
            <a:r>
              <a:rPr lang="tr-TR" dirty="0" err="1"/>
              <a:t>Approach</a:t>
            </a:r>
            <a:endParaRPr lang="tr-TR" dirty="0"/>
          </a:p>
          <a:p>
            <a:r>
              <a:rPr lang="tr-TR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Components </a:t>
            </a:r>
            <a:r>
              <a:rPr lang="tr-TR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of </a:t>
            </a:r>
            <a:r>
              <a:rPr lang="tr-TR" b="1" dirty="0" err="1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the</a:t>
            </a:r>
            <a:r>
              <a:rPr lang="tr-TR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 </a:t>
            </a:r>
            <a:r>
              <a:rPr lang="en-US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System</a:t>
            </a:r>
          </a:p>
          <a:p>
            <a:r>
              <a:rPr lang="en-US" dirty="0"/>
              <a:t>What Did We Do So Far?</a:t>
            </a:r>
            <a:endParaRPr lang="tr-TR" dirty="0"/>
          </a:p>
          <a:p>
            <a:r>
              <a:rPr lang="en-US" dirty="0"/>
              <a:t>What Does the Future Promise?</a:t>
            </a:r>
          </a:p>
          <a:p>
            <a:endParaRPr lang="en-US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Components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10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24" y="1695053"/>
            <a:ext cx="7774108" cy="4902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Interactions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88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Interactions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47" y="1556792"/>
            <a:ext cx="7859985" cy="4950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0840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en-US" dirty="0" smtClean="0"/>
              <a:t>Explanation of the components with their interactions</a:t>
            </a:r>
          </a:p>
          <a:p>
            <a:endParaRPr lang="en-US" dirty="0" smtClean="0"/>
          </a:p>
          <a:p>
            <a:r>
              <a:rPr lang="en-US" dirty="0" smtClean="0"/>
              <a:t>GUI</a:t>
            </a:r>
            <a:endParaRPr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USER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833" y="3789040"/>
            <a:ext cx="5695286" cy="2322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3110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en-US" dirty="0" smtClean="0"/>
              <a:t>Some examples of activity types</a:t>
            </a:r>
            <a:endParaRPr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ACTIVITY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711588"/>
            <a:ext cx="3476581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656394"/>
            <a:ext cx="1999888" cy="982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219" y="5428892"/>
            <a:ext cx="1927805" cy="946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038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en-US" dirty="0" smtClean="0"/>
              <a:t>How connection works</a:t>
            </a:r>
            <a:endParaRPr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CONNECTION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40968"/>
            <a:ext cx="7848872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ağ Ok 3"/>
          <p:cNvSpPr/>
          <p:nvPr/>
        </p:nvSpPr>
        <p:spPr>
          <a:xfrm rot="14418540">
            <a:off x="3546237" y="4789379"/>
            <a:ext cx="1098403" cy="431698"/>
          </a:xfrm>
          <a:prstGeom prst="rightArrow">
            <a:avLst/>
          </a:prstGeom>
          <a:solidFill>
            <a:srgbClr xmlns:mc="http://schemas.openxmlformats.org/markup-compatibility/2006" xmlns:a14="http://schemas.microsoft.com/office/drawing/2010/main" val="0070C0" mc:Ignorable="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</p:txBody>
      </p:sp>
      <p:sp>
        <p:nvSpPr>
          <p:cNvPr id="6" name="Sağ Ok 5"/>
          <p:cNvSpPr/>
          <p:nvPr/>
        </p:nvSpPr>
        <p:spPr>
          <a:xfrm rot="18021980">
            <a:off x="4522675" y="4790417"/>
            <a:ext cx="1098403" cy="431698"/>
          </a:xfrm>
          <a:prstGeom prst="rightArrow">
            <a:avLst/>
          </a:prstGeom>
          <a:solidFill>
            <a:srgbClr xmlns:mc="http://schemas.openxmlformats.org/markup-compatibility/2006" xmlns:a14="http://schemas.microsoft.com/office/drawing/2010/main" val="0070C0" mc:Ignorable="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14272" y="4202980"/>
            <a:ext cx="260538" cy="216024"/>
          </a:xfrm>
          <a:prstGeom prst="ellipse">
            <a:avLst/>
          </a:prstGeom>
          <a:solidFill>
            <a:srgbClr xmlns:mc="http://schemas.openxmlformats.org/markup-compatibility/2006" xmlns:a14="http://schemas.microsoft.com/office/drawing/2010/main" val="FF0000" mc:Ignorable="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363677" y="4202980"/>
            <a:ext cx="260538" cy="216024"/>
          </a:xfrm>
          <a:prstGeom prst="ellipse">
            <a:avLst/>
          </a:prstGeom>
          <a:solidFill>
            <a:srgbClr xmlns:mc="http://schemas.openxmlformats.org/markup-compatibility/2006" xmlns:a14="http://schemas.microsoft.com/office/drawing/2010/main" val="FF0000" mc:Ignorable="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7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en-US" dirty="0" smtClean="0"/>
              <a:t>Created when a new document opened.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Holds all of the activities and connections of the document.</a:t>
            </a:r>
          </a:p>
          <a:p>
            <a:endParaRPr lang="tr-TR" dirty="0"/>
          </a:p>
          <a:p>
            <a:r>
              <a:rPr lang="en-US" b="1" dirty="0" smtClean="0"/>
              <a:t>NOT</a:t>
            </a:r>
            <a:r>
              <a:rPr lang="en-US" dirty="0" smtClean="0"/>
              <a:t> stores graphical items but stores only instances of activities and connections.</a:t>
            </a:r>
            <a:endParaRPr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WORKFLOW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549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en-US" dirty="0" smtClean="0"/>
              <a:t>Provides human and computer interaction.</a:t>
            </a:r>
          </a:p>
          <a:p>
            <a:r>
              <a:rPr lang="en-US" dirty="0" smtClean="0"/>
              <a:t>User has 3 graphical interfaces.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Login</a:t>
            </a:r>
            <a:endParaRPr lang="tr-TR" dirty="0" smtClean="0"/>
          </a:p>
          <a:p>
            <a:pPr lvl="1"/>
            <a:r>
              <a:rPr lang="en-US" dirty="0"/>
              <a:t>Select </a:t>
            </a:r>
            <a:r>
              <a:rPr lang="en-US" dirty="0" smtClean="0"/>
              <a:t>document</a:t>
            </a:r>
          </a:p>
          <a:p>
            <a:pPr lvl="1"/>
            <a:r>
              <a:rPr lang="en-US" dirty="0" smtClean="0"/>
              <a:t>Working area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850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enters  «Username» and «Password» to login the system.</a:t>
            </a:r>
            <a:endParaRPr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Login</a:t>
            </a:r>
            <a:endParaRPr lang="en-US" dirty="0"/>
          </a:p>
        </p:txBody>
      </p:sp>
      <p:pic>
        <p:nvPicPr>
          <p:cNvPr id="6146" name="Picture 2" descr="C:\Users\Ozan Korkmaz\Desktop\IDR\userlog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591297"/>
            <a:ext cx="5521494" cy="2141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996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Introduction</a:t>
            </a:r>
            <a:r>
              <a:rPr lang="tr-TR" dirty="0" smtClean="0"/>
              <a:t> of Team</a:t>
            </a:r>
          </a:p>
          <a:p>
            <a:r>
              <a:rPr lang="tr-TR" dirty="0" smtClean="0"/>
              <a:t>Problem Definition</a:t>
            </a:r>
          </a:p>
          <a:p>
            <a:r>
              <a:rPr lang="en-US" dirty="0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Approach</a:t>
            </a:r>
            <a:endParaRPr lang="tr-TR" dirty="0"/>
          </a:p>
          <a:p>
            <a:r>
              <a:rPr lang="tr-TR" dirty="0" smtClean="0"/>
              <a:t>Components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What </a:t>
            </a:r>
            <a:r>
              <a:rPr lang="en-US" dirty="0"/>
              <a:t>Did We Do So Far</a:t>
            </a:r>
            <a:r>
              <a:rPr lang="en-US" dirty="0" smtClean="0"/>
              <a:t>?</a:t>
            </a:r>
            <a:endParaRPr lang="tr-TR" dirty="0" smtClean="0"/>
          </a:p>
          <a:p>
            <a:r>
              <a:rPr lang="en-US" dirty="0"/>
              <a:t>What Does the Future Promise?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Presentation </a:t>
            </a:r>
            <a:r>
              <a:rPr lang="tr-TR" dirty="0" err="1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838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selects saved document to continue to work on it.</a:t>
            </a:r>
            <a:endParaRPr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Select Document</a:t>
            </a:r>
            <a:endParaRPr lang="en-US" sz="4000" dirty="0"/>
          </a:p>
        </p:txBody>
      </p:sp>
      <p:pic>
        <p:nvPicPr>
          <p:cNvPr id="7170" name="Picture 2" descr="C:\Users\Ozan Korkmaz\Desktop\IDR\saved doc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912"/>
            <a:ext cx="8459712" cy="3880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471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Main </a:t>
            </a:r>
            <a:r>
              <a:rPr lang="en-US" dirty="0" smtClean="0"/>
              <a:t>usage area of user.</a:t>
            </a:r>
            <a:endParaRPr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</a:t>
            </a:r>
            <a:r>
              <a:rPr lang="tr-TR" dirty="0" smtClean="0"/>
              <a:t> </a:t>
            </a:r>
            <a:r>
              <a:rPr lang="en-US" dirty="0" smtClean="0"/>
              <a:t>Area</a:t>
            </a:r>
            <a:endParaRPr lang="en-US" dirty="0"/>
          </a:p>
        </p:txBody>
      </p:sp>
      <p:pic>
        <p:nvPicPr>
          <p:cNvPr id="8194" name="Picture 2" descr="C:\Users\Ozan Korkmaz\Desktop\IDR\initial desig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8" y="2409223"/>
            <a:ext cx="9063407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115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Contains two components</a:t>
            </a:r>
            <a:endParaRPr lang="tr-TR" dirty="0" smtClean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ADMINISTRATOR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284984"/>
            <a:ext cx="280987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9150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Contains two components</a:t>
            </a:r>
            <a:endParaRPr lang="tr-TR" dirty="0" smtClean="0"/>
          </a:p>
          <a:p>
            <a:pPr lvl="1"/>
            <a:r>
              <a:rPr lang="tr-TR" dirty="0" smtClean="0"/>
              <a:t>UI</a:t>
            </a:r>
          </a:p>
          <a:p>
            <a:pPr lvl="2"/>
            <a:r>
              <a:rPr lang="en-US" dirty="0" smtClean="0"/>
              <a:t>Administrator login</a:t>
            </a:r>
          </a:p>
          <a:p>
            <a:pPr lvl="2"/>
            <a:r>
              <a:rPr lang="en-US" dirty="0" smtClean="0"/>
              <a:t>Administrator screen</a:t>
            </a:r>
          </a:p>
          <a:p>
            <a:endParaRPr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ADMINISTRATOR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284984"/>
            <a:ext cx="280987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3276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Administrator</a:t>
            </a:r>
            <a:r>
              <a:rPr lang="en-US" dirty="0" smtClean="0"/>
              <a:t> </a:t>
            </a:r>
            <a:r>
              <a:rPr lang="en-US" dirty="0"/>
              <a:t>enters  </a:t>
            </a:r>
            <a:r>
              <a:rPr lang="en-US" dirty="0" smtClean="0"/>
              <a:t>«</a:t>
            </a:r>
            <a:r>
              <a:rPr lang="tr-TR" dirty="0" smtClean="0"/>
              <a:t>Administrator</a:t>
            </a:r>
            <a:r>
              <a:rPr lang="en-US" dirty="0" smtClean="0"/>
              <a:t>» </a:t>
            </a:r>
            <a:r>
              <a:rPr lang="en-US" dirty="0"/>
              <a:t>and «Password» to login the system.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</a:t>
            </a:r>
            <a:endParaRPr lang="en-US" dirty="0"/>
          </a:p>
        </p:txBody>
      </p:sp>
      <p:pic>
        <p:nvPicPr>
          <p:cNvPr id="10242" name="Picture 2" descr="C:\Users\Ozan Korkmaz\Desktop\IDR\adm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5" y="4005064"/>
            <a:ext cx="4601769" cy="1785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425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0051" y="2492896"/>
            <a:ext cx="7408333" cy="3450696"/>
          </a:xfrm>
        </p:spPr>
        <p:txBody>
          <a:bodyPr/>
          <a:lstStyle/>
          <a:p>
            <a:r>
              <a:rPr lang="en-US" dirty="0" smtClean="0"/>
              <a:t>Administrator can add or delete a user or an administrator. </a:t>
            </a:r>
            <a:endParaRPr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Administrator </a:t>
            </a:r>
            <a:r>
              <a:rPr lang="tr-TR" dirty="0" err="1" smtClean="0"/>
              <a:t>Screen</a:t>
            </a:r>
            <a:endParaRPr lang="en-US" dirty="0"/>
          </a:p>
        </p:txBody>
      </p:sp>
      <p:pic>
        <p:nvPicPr>
          <p:cNvPr id="11266" name="Picture 2" descr="C:\Users\Ozan Korkmaz\Desktop\IDR\admin are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954740"/>
            <a:ext cx="4896544" cy="3810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503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en-US" dirty="0" smtClean="0"/>
              <a:t>Contains 6 components.</a:t>
            </a:r>
          </a:p>
          <a:p>
            <a:pPr lvl="1"/>
            <a:r>
              <a:rPr lang="en-US" dirty="0" smtClean="0"/>
              <a:t>Database Controller</a:t>
            </a:r>
          </a:p>
          <a:p>
            <a:pPr lvl="1"/>
            <a:r>
              <a:rPr lang="en-US" dirty="0" smtClean="0"/>
              <a:t>Database</a:t>
            </a:r>
          </a:p>
          <a:p>
            <a:pPr lvl="1"/>
            <a:r>
              <a:rPr lang="en-US" dirty="0" smtClean="0"/>
              <a:t>File Controller</a:t>
            </a:r>
          </a:p>
          <a:p>
            <a:pPr lvl="1"/>
            <a:r>
              <a:rPr lang="en-US" dirty="0" smtClean="0"/>
              <a:t>Docs</a:t>
            </a:r>
          </a:p>
          <a:p>
            <a:pPr lvl="1"/>
            <a:r>
              <a:rPr lang="en-US" dirty="0" smtClean="0"/>
              <a:t>Config File</a:t>
            </a:r>
          </a:p>
          <a:p>
            <a:pPr lvl="1"/>
            <a:r>
              <a:rPr lang="en-US" dirty="0" smtClean="0"/>
              <a:t>Server Management</a:t>
            </a:r>
            <a:endParaRPr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SERVER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564904"/>
            <a:ext cx="4716017" cy="41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0110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en-US" dirty="0" smtClean="0"/>
              <a:t>Provides access to the database.</a:t>
            </a:r>
            <a:endParaRPr lang="tr-TR" dirty="0" smtClean="0"/>
          </a:p>
          <a:p>
            <a:r>
              <a:rPr lang="en-US" dirty="0"/>
              <a:t>Returns the database result set for a given </a:t>
            </a:r>
            <a:r>
              <a:rPr lang="en-US" dirty="0" smtClean="0"/>
              <a:t>query.</a:t>
            </a:r>
            <a:endParaRPr lang="tr-TR" dirty="0" smtClean="0"/>
          </a:p>
          <a:p>
            <a:r>
              <a:rPr lang="en-US" dirty="0" smtClean="0"/>
              <a:t>Controls the correctness of the data</a:t>
            </a:r>
          </a:p>
          <a:p>
            <a:pPr marL="301943" lvl="1" indent="0">
              <a:buNone/>
            </a:pPr>
            <a:r>
              <a:rPr lang="tr-TR" dirty="0" smtClean="0"/>
              <a:t>- </a:t>
            </a:r>
            <a:r>
              <a:rPr lang="en-US" dirty="0" smtClean="0"/>
              <a:t>e.g. invalid password.</a:t>
            </a:r>
            <a:endParaRPr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DATABASE CONTROLLER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692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en-US" dirty="0" smtClean="0"/>
              <a:t>Access to:</a:t>
            </a:r>
          </a:p>
          <a:p>
            <a:pPr lvl="1"/>
            <a:r>
              <a:rPr lang="en-US" dirty="0" smtClean="0"/>
              <a:t>user saved documents</a:t>
            </a:r>
          </a:p>
          <a:p>
            <a:pPr lvl="1"/>
            <a:r>
              <a:rPr lang="en-US" dirty="0" smtClean="0"/>
              <a:t>Config file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FILE CONTROLLER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149080"/>
            <a:ext cx="443865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9007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interfaces to the subsystems to communicate with others.</a:t>
            </a:r>
          </a:p>
          <a:p>
            <a:endParaRPr lang="tr-TR" dirty="0"/>
          </a:p>
          <a:p>
            <a:endParaRPr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USER</a:t>
            </a:r>
            <a:r>
              <a:rPr lang="tr-TR" dirty="0" smtClean="0"/>
              <a:t>, ADMINISTRATOR AND SERVER</a:t>
            </a:r>
            <a:r>
              <a:rPr lang="en-US" dirty="0" smtClean="0"/>
              <a:t> MANAGEMENT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987414"/>
            <a:ext cx="5915025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4992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Introduction</a:t>
            </a:r>
            <a:r>
              <a:rPr lang="tr-TR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 of </a:t>
            </a:r>
            <a:r>
              <a:rPr lang="tr-TR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Team</a:t>
            </a:r>
            <a:endParaRPr lang="tr-TR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r>
              <a:rPr lang="tr-TR" dirty="0"/>
              <a:t>Problem Definition</a:t>
            </a:r>
          </a:p>
          <a:p>
            <a:r>
              <a:rPr lang="en-US" dirty="0"/>
              <a:t>Our</a:t>
            </a:r>
            <a:r>
              <a:rPr lang="tr-TR" dirty="0"/>
              <a:t> </a:t>
            </a:r>
            <a:r>
              <a:rPr lang="tr-TR" dirty="0" err="1"/>
              <a:t>Approach</a:t>
            </a:r>
            <a:endParaRPr lang="tr-TR" dirty="0"/>
          </a:p>
          <a:p>
            <a:r>
              <a:rPr lang="tr-TR" dirty="0" smtClean="0"/>
              <a:t>Components </a:t>
            </a:r>
            <a:r>
              <a:rPr lang="tr-TR" dirty="0"/>
              <a:t>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en-US" dirty="0"/>
              <a:t>System</a:t>
            </a:r>
          </a:p>
          <a:p>
            <a:r>
              <a:rPr lang="en-US" dirty="0"/>
              <a:t>What Did We Do So Far?</a:t>
            </a:r>
            <a:endParaRPr lang="tr-TR" dirty="0"/>
          </a:p>
          <a:p>
            <a:r>
              <a:rPr lang="en-US" dirty="0"/>
              <a:t>What Does the Future Promise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Introduction</a:t>
            </a:r>
            <a:r>
              <a:rPr lang="tr-TR" dirty="0" smtClean="0"/>
              <a:t> of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462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Introduction</a:t>
            </a:r>
            <a:r>
              <a:rPr lang="tr-TR" dirty="0"/>
              <a:t> of Team</a:t>
            </a:r>
          </a:p>
          <a:p>
            <a:r>
              <a:rPr lang="tr-TR" dirty="0"/>
              <a:t>Problem Definition</a:t>
            </a:r>
          </a:p>
          <a:p>
            <a:r>
              <a:rPr lang="en-US" dirty="0"/>
              <a:t>Our</a:t>
            </a:r>
            <a:r>
              <a:rPr lang="tr-TR" dirty="0"/>
              <a:t> </a:t>
            </a:r>
            <a:r>
              <a:rPr lang="tr-TR" dirty="0" err="1"/>
              <a:t>Approach</a:t>
            </a:r>
            <a:endParaRPr lang="tr-TR" dirty="0"/>
          </a:p>
          <a:p>
            <a:r>
              <a:rPr lang="tr-TR" dirty="0" smtClean="0"/>
              <a:t>Components </a:t>
            </a:r>
            <a:r>
              <a:rPr lang="tr-TR" dirty="0"/>
              <a:t>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en-US" dirty="0"/>
              <a:t>System</a:t>
            </a:r>
          </a:p>
          <a:p>
            <a:r>
              <a:rPr lang="en-US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What Did We Do So Far?</a:t>
            </a:r>
            <a:endParaRPr lang="tr-TR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r>
              <a:rPr lang="en-US" dirty="0"/>
              <a:t>What Does the Future Promise?</a:t>
            </a:r>
          </a:p>
          <a:p>
            <a:endParaRPr lang="en-US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Did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Do </a:t>
            </a:r>
            <a:r>
              <a:rPr lang="tr-TR" dirty="0" err="1" smtClean="0"/>
              <a:t>So</a:t>
            </a:r>
            <a:r>
              <a:rPr lang="tr-TR" dirty="0" smtClean="0"/>
              <a:t> Far?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492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Bad Side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We Do So Far?</a:t>
            </a:r>
          </a:p>
        </p:txBody>
      </p:sp>
      <p:pic>
        <p:nvPicPr>
          <p:cNvPr id="1026" name="Picture 2" descr="http://www.umraniyewebtasarim.com/userfiles/image/adobe-flas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356992"/>
            <a:ext cx="2362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667000"/>
            <a:ext cx="2962275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810000"/>
            <a:ext cx="344805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4703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Analysis of System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We Do So Far?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7739" y="3284984"/>
            <a:ext cx="337945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Efficient System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User Friendliness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System Requirements</a:t>
            </a:r>
          </a:p>
        </p:txBody>
      </p:sp>
    </p:spTree>
    <p:extLst>
      <p:ext uri="{BB962C8B-B14F-4D97-AF65-F5344CB8AC3E}">
        <p14:creationId xmlns:p14="http://schemas.microsoft.com/office/powerpoint/2010/main" val="3266817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Analysis of </a:t>
            </a:r>
            <a:r>
              <a:rPr lang="en-US" dirty="0" smtClean="0"/>
              <a:t>WFs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We Do So Far?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7103" y="3212976"/>
            <a:ext cx="301076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Needs of </a:t>
            </a:r>
            <a:r>
              <a:rPr lang="en-US" sz="2400" dirty="0">
                <a:solidFill>
                  <a:schemeClr val="tx2"/>
                </a:solidFill>
              </a:rPr>
              <a:t>U</a:t>
            </a:r>
            <a:r>
              <a:rPr lang="en-US" sz="2400" dirty="0" smtClean="0">
                <a:solidFill>
                  <a:schemeClr val="tx2"/>
                </a:solidFill>
              </a:rPr>
              <a:t>s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Rule Requirements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Customizing</a:t>
            </a:r>
          </a:p>
        </p:txBody>
      </p:sp>
    </p:spTree>
    <p:extLst>
      <p:ext uri="{BB962C8B-B14F-4D97-AF65-F5344CB8AC3E}">
        <p14:creationId xmlns:p14="http://schemas.microsoft.com/office/powerpoint/2010/main" val="1538383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Determine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Technologies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We Do So Far?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5616" y="3284984"/>
            <a:ext cx="224131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tx2"/>
                </a:solidFill>
              </a:rPr>
              <a:t>Ext-JS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Processing-JS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JSON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3628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Introduction</a:t>
            </a:r>
            <a:r>
              <a:rPr lang="tr-TR" dirty="0"/>
              <a:t> of Team</a:t>
            </a:r>
          </a:p>
          <a:p>
            <a:r>
              <a:rPr lang="tr-TR" dirty="0"/>
              <a:t>Problem Definition</a:t>
            </a:r>
          </a:p>
          <a:p>
            <a:r>
              <a:rPr lang="en-US" dirty="0"/>
              <a:t>Our</a:t>
            </a:r>
            <a:r>
              <a:rPr lang="tr-TR" dirty="0"/>
              <a:t> </a:t>
            </a:r>
            <a:r>
              <a:rPr lang="tr-TR" dirty="0" err="1"/>
              <a:t>Approach</a:t>
            </a:r>
            <a:endParaRPr lang="tr-TR" dirty="0"/>
          </a:p>
          <a:p>
            <a:r>
              <a:rPr lang="tr-TR" dirty="0" smtClean="0"/>
              <a:t>Components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What </a:t>
            </a:r>
            <a:r>
              <a:rPr lang="en-US" dirty="0"/>
              <a:t>Did We Do So Far?</a:t>
            </a:r>
            <a:endParaRPr lang="tr-TR" dirty="0"/>
          </a:p>
          <a:p>
            <a:r>
              <a:rPr lang="en-US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What Does the Future Promise</a:t>
            </a:r>
            <a:r>
              <a:rPr lang="en-US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?</a:t>
            </a:r>
            <a:endParaRPr lang="en-US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endParaRPr lang="en-US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Future</a:t>
            </a:r>
            <a:r>
              <a:rPr lang="tr-TR" dirty="0" smtClean="0"/>
              <a:t> </a:t>
            </a:r>
            <a:r>
              <a:rPr lang="tr-TR" dirty="0" err="1" smtClean="0"/>
              <a:t>Promise</a:t>
            </a:r>
            <a:r>
              <a:rPr lang="tr-T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941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Creation </a:t>
            </a:r>
            <a:r>
              <a:rPr lang="en-US" dirty="0"/>
              <a:t>of the Rules</a:t>
            </a:r>
          </a:p>
          <a:p>
            <a:pPr>
              <a:lnSpc>
                <a:spcPct val="150000"/>
              </a:lnSpc>
            </a:pPr>
            <a:r>
              <a:rPr lang="en-US" dirty="0"/>
              <a:t>Interconnection of </a:t>
            </a:r>
            <a:r>
              <a:rPr lang="en-US" dirty="0" smtClean="0"/>
              <a:t>Technologies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Connection Algorithm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Implementation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Whole </a:t>
            </a: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Does the Future Promise?</a:t>
            </a:r>
          </a:p>
        </p:txBody>
      </p:sp>
    </p:spTree>
    <p:extLst>
      <p:ext uri="{BB962C8B-B14F-4D97-AF65-F5344CB8AC3E}">
        <p14:creationId xmlns:p14="http://schemas.microsoft.com/office/powerpoint/2010/main" val="855095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600" dirty="0"/>
              <a:t>Projects @ Apache Documentation, http://projects.apache.org/docs/index.html 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Oryx </a:t>
            </a:r>
            <a:r>
              <a:rPr lang="en-US" sz="1600" dirty="0"/>
              <a:t>Configuration </a:t>
            </a:r>
            <a:r>
              <a:rPr lang="en-US" sz="1600" dirty="0" smtClean="0"/>
              <a:t>Specifications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JSON </a:t>
            </a:r>
            <a:r>
              <a:rPr lang="en-US" sz="1600" dirty="0"/>
              <a:t>and XML, http://www.json.org/xml.html </a:t>
            </a:r>
          </a:p>
          <a:p>
            <a:pPr>
              <a:lnSpc>
                <a:spcPct val="150000"/>
              </a:lnSpc>
            </a:pPr>
            <a:r>
              <a:rPr lang="en-US" sz="1600" smtClean="0"/>
              <a:t>Ext-JS</a:t>
            </a:r>
            <a:r>
              <a:rPr lang="en-US" sz="1600" dirty="0" smtClean="0"/>
              <a:t> </a:t>
            </a:r>
            <a:r>
              <a:rPr lang="en-US" sz="1600" dirty="0"/>
              <a:t>usage, http://docs.sencha.com/ext-js/4-0/ 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Processing.js </a:t>
            </a:r>
            <a:r>
              <a:rPr lang="en-US" sz="1600" dirty="0"/>
              <a:t>references, http://processingjs.org/reference 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XAML </a:t>
            </a:r>
            <a:r>
              <a:rPr lang="en-US" sz="1600" dirty="0"/>
              <a:t>explanations, http://msdn.microsoft.com/en-us/library/ms752059.aspx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8328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8" y="260648"/>
            <a:ext cx="9144000" cy="4114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Thank You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Any Question?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976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err="1" smtClean="0"/>
              <a:t>Abbreviation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dignified</a:t>
            </a:r>
            <a:r>
              <a:rPr lang="tr-TR" dirty="0"/>
              <a:t> </a:t>
            </a:r>
            <a:r>
              <a:rPr lang="tr-TR" dirty="0" err="1" smtClean="0"/>
              <a:t>missions</a:t>
            </a:r>
            <a:r>
              <a:rPr lang="tr-TR" dirty="0" smtClean="0"/>
              <a:t>.</a:t>
            </a:r>
            <a:endParaRPr lang="tr-TR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	Ulti</a:t>
            </a:r>
            <a:r>
              <a:rPr lang="tr-TR" dirty="0" smtClean="0"/>
              <a:t>mate </a:t>
            </a:r>
            <a:r>
              <a:rPr lang="tr-TR" dirty="0" err="1" smtClean="0"/>
              <a:t>Quality</a:t>
            </a:r>
            <a:endParaRPr lang="tr-T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	Ulti</a:t>
            </a:r>
            <a:r>
              <a:rPr lang="tr-TR" dirty="0" smtClean="0"/>
              <a:t>mate </a:t>
            </a:r>
            <a:r>
              <a:rPr lang="tr-TR" dirty="0" err="1" smtClean="0"/>
              <a:t>Performance</a:t>
            </a:r>
            <a:endParaRPr lang="tr-T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	Ulti</a:t>
            </a:r>
            <a:r>
              <a:rPr lang="tr-TR" dirty="0" smtClean="0"/>
              <a:t>mate </a:t>
            </a:r>
            <a:r>
              <a:rPr lang="tr-TR" dirty="0" err="1" smtClean="0"/>
              <a:t>Success</a:t>
            </a:r>
            <a:endParaRPr lang="en-US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TriUlti </a:t>
            </a:r>
            <a:r>
              <a:rPr lang="tr-TR" dirty="0" err="1" smtClean="0"/>
              <a:t>Mean</a:t>
            </a:r>
            <a:r>
              <a:rPr lang="tr-T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065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KARAOĞUZ, Mehmet Ozan</a:t>
            </a:r>
          </a:p>
          <a:p>
            <a:r>
              <a:rPr lang="tr-TR" dirty="0" smtClean="0"/>
              <a:t>KAYRAK, Alaattin</a:t>
            </a:r>
          </a:p>
          <a:p>
            <a:r>
              <a:rPr lang="tr-TR" dirty="0" smtClean="0"/>
              <a:t>KORKMAZ, Ozan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Group</a:t>
            </a:r>
            <a:r>
              <a:rPr lang="tr-TR" dirty="0" smtClean="0"/>
              <a:t> </a:t>
            </a:r>
            <a:r>
              <a:rPr lang="tr-TR" dirty="0" err="1" smtClean="0"/>
              <a:t>Members</a:t>
            </a:r>
            <a:endParaRPr lang="en-US" dirty="0"/>
          </a:p>
        </p:txBody>
      </p:sp>
      <p:pic>
        <p:nvPicPr>
          <p:cNvPr id="2050" name="Picture 2" descr="C:\Users\Ozan Korkmaz\Desktop\le 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869160"/>
            <a:ext cx="2286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2052" name="Picture 4" descr="C:\Users\Ozan Korkmaz\Desktop\oz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170" y="4869160"/>
            <a:ext cx="24834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869160"/>
            <a:ext cx="2578447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8273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Introduction</a:t>
            </a:r>
            <a:r>
              <a:rPr lang="tr-TR" dirty="0"/>
              <a:t> of Team</a:t>
            </a:r>
          </a:p>
          <a:p>
            <a:r>
              <a:rPr lang="tr-TR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Problem Definition</a:t>
            </a:r>
          </a:p>
          <a:p>
            <a:r>
              <a:rPr lang="en-US" dirty="0"/>
              <a:t>Our</a:t>
            </a:r>
            <a:r>
              <a:rPr lang="tr-TR" dirty="0"/>
              <a:t> </a:t>
            </a:r>
            <a:r>
              <a:rPr lang="tr-TR" dirty="0" err="1"/>
              <a:t>Approach</a:t>
            </a:r>
            <a:endParaRPr lang="tr-TR" dirty="0"/>
          </a:p>
          <a:p>
            <a:r>
              <a:rPr lang="tr-TR" dirty="0" smtClean="0"/>
              <a:t>Components </a:t>
            </a:r>
            <a:r>
              <a:rPr lang="tr-TR" dirty="0"/>
              <a:t>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en-US" dirty="0"/>
              <a:t>System</a:t>
            </a:r>
          </a:p>
          <a:p>
            <a:r>
              <a:rPr lang="en-US" dirty="0"/>
              <a:t>What Did We Do So Far?</a:t>
            </a:r>
            <a:endParaRPr lang="tr-TR" dirty="0"/>
          </a:p>
          <a:p>
            <a:r>
              <a:rPr lang="en-US" dirty="0"/>
              <a:t>What Does the Future Promise?</a:t>
            </a:r>
          </a:p>
          <a:p>
            <a:endParaRPr lang="en-US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Problem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370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additional</a:t>
            </a:r>
            <a:r>
              <a:rPr lang="tr-TR" dirty="0" smtClean="0"/>
              <a:t> </a:t>
            </a:r>
            <a:r>
              <a:rPr lang="tr-TR" dirty="0" err="1" smtClean="0"/>
              <a:t>plugins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e.g</a:t>
            </a:r>
            <a:r>
              <a:rPr lang="tr-TR" dirty="0" smtClean="0"/>
              <a:t>. </a:t>
            </a:r>
            <a:r>
              <a:rPr lang="tr-TR" dirty="0" err="1" smtClean="0"/>
              <a:t>Adobe</a:t>
            </a:r>
            <a:r>
              <a:rPr lang="tr-TR" dirty="0" smtClean="0"/>
              <a:t> Flash</a:t>
            </a:r>
          </a:p>
          <a:p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not </a:t>
            </a:r>
            <a:r>
              <a:rPr lang="tr-TR" dirty="0" err="1" smtClean="0"/>
              <a:t>suitable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mobile.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especially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Apple </a:t>
            </a:r>
            <a:r>
              <a:rPr lang="tr-TR" dirty="0" err="1" smtClean="0"/>
              <a:t>products</a:t>
            </a:r>
            <a:endParaRPr lang="tr-TR" dirty="0" smtClean="0"/>
          </a:p>
          <a:p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slow</a:t>
            </a:r>
            <a:r>
              <a:rPr lang="tr-TR" dirty="0"/>
              <a:t>.</a:t>
            </a:r>
          </a:p>
          <a:p>
            <a:endParaRPr lang="tr-TR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Problems</a:t>
            </a:r>
            <a:r>
              <a:rPr lang="tr-TR" dirty="0" smtClean="0"/>
              <a:t> of </a:t>
            </a:r>
            <a:r>
              <a:rPr lang="tr-TR" dirty="0" err="1" smtClean="0"/>
              <a:t>ODE’s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8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Introduction</a:t>
            </a:r>
            <a:r>
              <a:rPr lang="tr-TR" dirty="0"/>
              <a:t> of Team</a:t>
            </a:r>
          </a:p>
          <a:p>
            <a:r>
              <a:rPr lang="tr-TR" dirty="0"/>
              <a:t>Problem Definition</a:t>
            </a:r>
          </a:p>
          <a:p>
            <a:r>
              <a:rPr lang="en-US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Our</a:t>
            </a:r>
            <a:r>
              <a:rPr lang="tr-TR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 </a:t>
            </a:r>
            <a:r>
              <a:rPr lang="tr-TR" b="1" dirty="0" err="1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Approach</a:t>
            </a:r>
            <a:endParaRPr lang="tr-TR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r>
              <a:rPr lang="tr-TR" dirty="0" smtClean="0"/>
              <a:t>Components </a:t>
            </a:r>
            <a:r>
              <a:rPr lang="tr-TR" dirty="0"/>
              <a:t>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en-US" dirty="0"/>
              <a:t>System</a:t>
            </a:r>
          </a:p>
          <a:p>
            <a:r>
              <a:rPr lang="en-US" dirty="0"/>
              <a:t>What Did We Do So Far?</a:t>
            </a:r>
            <a:endParaRPr lang="tr-TR" dirty="0"/>
          </a:p>
          <a:p>
            <a:r>
              <a:rPr lang="en-US" dirty="0"/>
              <a:t>What Does the Future Promise?</a:t>
            </a:r>
          </a:p>
          <a:p>
            <a:endParaRPr lang="en-US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648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Hyper</a:t>
            </a:r>
            <a:r>
              <a:rPr lang="tr-TR" dirty="0" smtClean="0"/>
              <a:t> </a:t>
            </a:r>
            <a:r>
              <a:rPr lang="tr-TR" dirty="0" err="1" smtClean="0"/>
              <a:t>Text</a:t>
            </a:r>
            <a:r>
              <a:rPr lang="tr-TR" dirty="0" smtClean="0"/>
              <a:t> </a:t>
            </a:r>
            <a:r>
              <a:rPr lang="tr-TR" dirty="0" err="1" smtClean="0"/>
              <a:t>Markup</a:t>
            </a:r>
            <a:r>
              <a:rPr lang="tr-TR" dirty="0" smtClean="0"/>
              <a:t> Language 5</a:t>
            </a:r>
          </a:p>
          <a:p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structuring </a:t>
            </a:r>
            <a:r>
              <a:rPr lang="en-US" dirty="0"/>
              <a:t>and presenting content for the </a:t>
            </a:r>
            <a:r>
              <a:rPr lang="tr-TR" dirty="0" smtClean="0"/>
              <a:t>www.</a:t>
            </a:r>
          </a:p>
          <a:p>
            <a:r>
              <a:rPr lang="tr-TR" dirty="0" err="1" smtClean="0"/>
              <a:t>Still</a:t>
            </a:r>
            <a:r>
              <a:rPr lang="tr-TR" dirty="0" smtClean="0"/>
              <a:t> </a:t>
            </a:r>
            <a:r>
              <a:rPr lang="tr-TR" dirty="0" err="1" smtClean="0"/>
              <a:t>under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endParaRPr lang="tr-TR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is HTML5?</a:t>
            </a:r>
            <a:endParaRPr lang="en-US" dirty="0"/>
          </a:p>
        </p:txBody>
      </p:sp>
      <p:pic>
        <p:nvPicPr>
          <p:cNvPr id="3074" name="Picture 2" descr="C:\Users\Ozan Korkmaz\Desktop\html5_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199" y="4437111"/>
            <a:ext cx="2012553" cy="201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531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073E87" mc:Ignorable=""/>
      </a:dk2>
      <a:lt2>
        <a:srgbClr xmlns:mc="http://schemas.openxmlformats.org/markup-compatibility/2006" xmlns:a14="http://schemas.microsoft.com/office/drawing/2010/main" val="C6E7FC" mc:Ignorable=""/>
      </a:lt2>
      <a:accent1>
        <a:srgbClr xmlns:mc="http://schemas.openxmlformats.org/markup-compatibility/2006" xmlns:a14="http://schemas.microsoft.com/office/drawing/2010/main" val="31B6FD" mc:Ignorable=""/>
      </a:accent1>
      <a:accent2>
        <a:srgbClr xmlns:mc="http://schemas.openxmlformats.org/markup-compatibility/2006" xmlns:a14="http://schemas.microsoft.com/office/drawing/2010/main" val="4584D3" mc:Ignorable=""/>
      </a:accent2>
      <a:accent3>
        <a:srgbClr xmlns:mc="http://schemas.openxmlformats.org/markup-compatibility/2006" xmlns:a14="http://schemas.microsoft.com/office/drawing/2010/main" val="5BD078" mc:Ignorable=""/>
      </a:accent3>
      <a:accent4>
        <a:srgbClr xmlns:mc="http://schemas.openxmlformats.org/markup-compatibility/2006" xmlns:a14="http://schemas.microsoft.com/office/drawing/2010/main" val="A5D028" mc:Ignorable=""/>
      </a:accent4>
      <a:accent5>
        <a:srgbClr xmlns:mc="http://schemas.openxmlformats.org/markup-compatibility/2006" xmlns:a14="http://schemas.microsoft.com/office/drawing/2010/main" val="F5C040" mc:Ignorable=""/>
      </a:accent5>
      <a:accent6>
        <a:srgbClr xmlns:mc="http://schemas.openxmlformats.org/markup-compatibility/2006" xmlns:a14="http://schemas.microsoft.com/office/drawing/2010/main" val="05E0DB" mc:Ignorable=""/>
      </a:accent6>
      <a:hlink>
        <a:srgbClr xmlns:mc="http://schemas.openxmlformats.org/markup-compatibility/2006" xmlns:a14="http://schemas.microsoft.com/office/drawing/2010/main" val="0080FF" mc:Ignorable=""/>
      </a:hlink>
      <a:folHlink>
        <a:srgbClr xmlns:mc="http://schemas.openxmlformats.org/markup-compatibility/2006" xmlns:a14="http://schemas.microsoft.com/office/drawing/2010/main" val="5EAEFF" mc:Ignorable="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275</TotalTime>
  <Words>613</Words>
  <Application>Microsoft Office PowerPoint</Application>
  <PresentationFormat>On-screen Show (4:3)</PresentationFormat>
  <Paragraphs>173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Dalga Biçimi</vt:lpstr>
      <vt:lpstr>TriUlti Senior Project iFlowEdit   HTML5 Canvas Workflow Diagram Editor</vt:lpstr>
      <vt:lpstr>Presentation Outline</vt:lpstr>
      <vt:lpstr>Introduction of Team</vt:lpstr>
      <vt:lpstr>What Does TriUlti Mean?</vt:lpstr>
      <vt:lpstr>Group Members</vt:lpstr>
      <vt:lpstr>Problem Definition</vt:lpstr>
      <vt:lpstr>Problems of ODE’s</vt:lpstr>
      <vt:lpstr>Our Approach</vt:lpstr>
      <vt:lpstr>What is HTML5?</vt:lpstr>
      <vt:lpstr>Why HTML5?</vt:lpstr>
      <vt:lpstr>Components of the System</vt:lpstr>
      <vt:lpstr>Component Interactions</vt:lpstr>
      <vt:lpstr>Component Interactions</vt:lpstr>
      <vt:lpstr>USER</vt:lpstr>
      <vt:lpstr>ACTIVITY</vt:lpstr>
      <vt:lpstr>CONNECTION</vt:lpstr>
      <vt:lpstr>WORKFLOW</vt:lpstr>
      <vt:lpstr>UI</vt:lpstr>
      <vt:lpstr>Login</vt:lpstr>
      <vt:lpstr>Select Document</vt:lpstr>
      <vt:lpstr>Working Area</vt:lpstr>
      <vt:lpstr>ADMINISTRATOR</vt:lpstr>
      <vt:lpstr>ADMINISTRATOR</vt:lpstr>
      <vt:lpstr>Login</vt:lpstr>
      <vt:lpstr>Administrator Screen</vt:lpstr>
      <vt:lpstr>SERVER</vt:lpstr>
      <vt:lpstr>DATABASE CONTROLLER</vt:lpstr>
      <vt:lpstr>FILE CONTROLLER</vt:lpstr>
      <vt:lpstr>USER, ADMINISTRATOR AND SERVER MANAGEMENT</vt:lpstr>
      <vt:lpstr>What Did We Do So Far?</vt:lpstr>
      <vt:lpstr>What Did We Do So Far?</vt:lpstr>
      <vt:lpstr>What Did We Do So Far?</vt:lpstr>
      <vt:lpstr>What Did We Do So Far?</vt:lpstr>
      <vt:lpstr>What Did We Do So Far?</vt:lpstr>
      <vt:lpstr>What Does the Future Promise?</vt:lpstr>
      <vt:lpstr>What Does the Future Promise?</vt:lpstr>
      <vt:lpstr>References</vt:lpstr>
      <vt:lpstr>Thank You   Any Question?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Ozan Korkmaz</dc:creator>
  <cp:lastModifiedBy>akayrak</cp:lastModifiedBy>
  <cp:revision>18</cp:revision>
  <dcterms:created xsi:type="dcterms:W3CDTF">2011-12-26T16:09:35Z</dcterms:created>
  <dcterms:modified xsi:type="dcterms:W3CDTF">2011-12-27T12:03:55Z</dcterms:modified>
</cp:coreProperties>
</file>